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2" r:id="rId6"/>
    <p:sldId id="278" r:id="rId7"/>
    <p:sldId id="263" r:id="rId8"/>
    <p:sldId id="273" r:id="rId9"/>
    <p:sldId id="275" r:id="rId10"/>
    <p:sldId id="280" r:id="rId11"/>
    <p:sldId id="276" r:id="rId12"/>
    <p:sldId id="265" r:id="rId13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ABB60-37E8-C7B7-8D13-37934D48B819}" name="Subhayan De" initials="SD" userId="S::subhayan.de@nau.edu::898a9075-fd5e-477e-b25b-c72db1f65a28" providerId="AD"/>
  <p188:author id="{351AF9BA-7284-E60A-5C01-277434CE176D}" name="Regen Leigh Michon" initials="RM" userId="S::rlm483@nau.edu::653d293a-dfc9-4eb5-b454-fe180b4fda0f" providerId="AD"/>
  <p188:author id="{B362ACE9-45E9-E8B0-226B-70EB91286CFC}" name="Regen Michon" initials="RM" userId="f31bd3ff002f2bf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BC55B-E8FB-7A24-9F2B-A93A1A2584CC}" v="38" dt="2025-04-04T20:26:26.515"/>
    <p1510:client id="{467102BD-FEC1-B54E-74F5-7E2E67D6B3C0}" v="10" dt="2025-04-05T06:45:50.602"/>
    <p1510:client id="{828FC907-5E30-DABE-F9F7-183BA50F5D0A}" v="15" dt="2025-04-04T18:21:17.113"/>
    <p1510:client id="{B2AB81BF-829B-5B8C-BE72-3AE6CC281D4A}" v="37" dt="2025-04-04T21:00:30.675"/>
    <p1510:client id="{D4C15184-2837-5CFF-C3FC-3B748B009330}" v="351" dt="2025-04-03T22:22:53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1098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06243-480D-4CA8-9C5F-EDAD0B88428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9CDEC-C60F-4264-A5F9-056FBB406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4608054" y="386797"/>
                </a:moveTo>
                <a:lnTo>
                  <a:pt x="0" y="386797"/>
                </a:lnTo>
                <a:lnTo>
                  <a:pt x="0" y="0"/>
                </a:lnTo>
                <a:lnTo>
                  <a:pt x="4608054" y="0"/>
                </a:lnTo>
                <a:lnTo>
                  <a:pt x="4608054" y="38679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0" y="0"/>
                </a:moveTo>
                <a:lnTo>
                  <a:pt x="4608054" y="0"/>
                </a:lnTo>
                <a:lnTo>
                  <a:pt x="4608054" y="386797"/>
                </a:lnTo>
                <a:lnTo>
                  <a:pt x="0" y="38679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4569654" y="351887"/>
                </a:moveTo>
                <a:lnTo>
                  <a:pt x="0" y="351887"/>
                </a:lnTo>
                <a:lnTo>
                  <a:pt x="0" y="0"/>
                </a:lnTo>
                <a:lnTo>
                  <a:pt x="4569654" y="0"/>
                </a:lnTo>
                <a:lnTo>
                  <a:pt x="4569654" y="351887"/>
                </a:lnTo>
                <a:close/>
              </a:path>
            </a:pathLst>
          </a:custGeom>
          <a:solidFill>
            <a:srgbClr val="F0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0" y="0"/>
                </a:moveTo>
                <a:lnTo>
                  <a:pt x="4569654" y="0"/>
                </a:lnTo>
                <a:lnTo>
                  <a:pt x="4569654" y="351887"/>
                </a:lnTo>
                <a:lnTo>
                  <a:pt x="0" y="35188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6" y="3193731"/>
            <a:ext cx="1654710" cy="1487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398" y="3102269"/>
            <a:ext cx="474071" cy="32396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4608054" y="386797"/>
                </a:moveTo>
                <a:lnTo>
                  <a:pt x="0" y="386797"/>
                </a:lnTo>
                <a:lnTo>
                  <a:pt x="0" y="0"/>
                </a:lnTo>
                <a:lnTo>
                  <a:pt x="4608054" y="0"/>
                </a:lnTo>
                <a:lnTo>
                  <a:pt x="4608054" y="38679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0" y="0"/>
                </a:moveTo>
                <a:lnTo>
                  <a:pt x="4608054" y="0"/>
                </a:lnTo>
                <a:lnTo>
                  <a:pt x="4608054" y="386797"/>
                </a:lnTo>
                <a:lnTo>
                  <a:pt x="0" y="38679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4569654" y="351887"/>
                </a:moveTo>
                <a:lnTo>
                  <a:pt x="0" y="351887"/>
                </a:lnTo>
                <a:lnTo>
                  <a:pt x="0" y="0"/>
                </a:lnTo>
                <a:lnTo>
                  <a:pt x="4569654" y="0"/>
                </a:lnTo>
                <a:lnTo>
                  <a:pt x="4569654" y="351887"/>
                </a:lnTo>
                <a:close/>
              </a:path>
            </a:pathLst>
          </a:custGeom>
          <a:solidFill>
            <a:srgbClr val="F0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0" y="0"/>
                </a:moveTo>
                <a:lnTo>
                  <a:pt x="4569654" y="0"/>
                </a:lnTo>
                <a:lnTo>
                  <a:pt x="4569654" y="351887"/>
                </a:lnTo>
                <a:lnTo>
                  <a:pt x="0" y="35188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6" y="3193731"/>
            <a:ext cx="1654710" cy="1487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398" y="3102269"/>
            <a:ext cx="474071" cy="32396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4608054" y="386797"/>
                </a:moveTo>
                <a:lnTo>
                  <a:pt x="0" y="386797"/>
                </a:lnTo>
                <a:lnTo>
                  <a:pt x="0" y="0"/>
                </a:lnTo>
                <a:lnTo>
                  <a:pt x="4608054" y="0"/>
                </a:lnTo>
                <a:lnTo>
                  <a:pt x="4608054" y="38679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63868"/>
            <a:ext cx="4608195" cy="387350"/>
          </a:xfrm>
          <a:custGeom>
            <a:avLst/>
            <a:gdLst/>
            <a:ahLst/>
            <a:cxnLst/>
            <a:rect l="l" t="t" r="r" b="b"/>
            <a:pathLst>
              <a:path w="4608195" h="387350">
                <a:moveTo>
                  <a:pt x="0" y="0"/>
                </a:moveTo>
                <a:lnTo>
                  <a:pt x="4608054" y="0"/>
                </a:lnTo>
                <a:lnTo>
                  <a:pt x="4608054" y="386797"/>
                </a:lnTo>
                <a:lnTo>
                  <a:pt x="0" y="38679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4569654" y="351887"/>
                </a:moveTo>
                <a:lnTo>
                  <a:pt x="0" y="351887"/>
                </a:lnTo>
                <a:lnTo>
                  <a:pt x="0" y="0"/>
                </a:lnTo>
                <a:lnTo>
                  <a:pt x="4569654" y="0"/>
                </a:lnTo>
                <a:lnTo>
                  <a:pt x="4569654" y="351887"/>
                </a:lnTo>
                <a:close/>
              </a:path>
            </a:pathLst>
          </a:custGeom>
          <a:solidFill>
            <a:srgbClr val="F0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549" y="3082719"/>
            <a:ext cx="4570095" cy="352425"/>
          </a:xfrm>
          <a:custGeom>
            <a:avLst/>
            <a:gdLst/>
            <a:ahLst/>
            <a:cxnLst/>
            <a:rect l="l" t="t" r="r" b="b"/>
            <a:pathLst>
              <a:path w="4570095" h="352425">
                <a:moveTo>
                  <a:pt x="0" y="0"/>
                </a:moveTo>
                <a:lnTo>
                  <a:pt x="4569654" y="0"/>
                </a:lnTo>
                <a:lnTo>
                  <a:pt x="4569654" y="351887"/>
                </a:lnTo>
                <a:lnTo>
                  <a:pt x="0" y="351887"/>
                </a:lnTo>
                <a:lnTo>
                  <a:pt x="0" y="0"/>
                </a:lnTo>
                <a:close/>
              </a:path>
            </a:pathLst>
          </a:custGeom>
          <a:ln w="6283">
            <a:solidFill>
              <a:srgbClr val="2F5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46" y="3193731"/>
            <a:ext cx="1654710" cy="1487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8398" y="3102269"/>
            <a:ext cx="474071" cy="323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76" y="67142"/>
            <a:ext cx="318516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261" y="1567180"/>
            <a:ext cx="3594100" cy="704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743" y="469798"/>
            <a:ext cx="4483735" cy="706755"/>
            <a:chOff x="87743" y="469798"/>
            <a:chExt cx="4483735" cy="706755"/>
          </a:xfrm>
        </p:grpSpPr>
        <p:sp>
          <p:nvSpPr>
            <p:cNvPr id="3" name="object 3"/>
            <p:cNvSpPr/>
            <p:nvPr/>
          </p:nvSpPr>
          <p:spPr>
            <a:xfrm>
              <a:off x="87743" y="469798"/>
              <a:ext cx="4432935" cy="82550"/>
            </a:xfrm>
            <a:custGeom>
              <a:avLst/>
              <a:gdLst/>
              <a:ahLst/>
              <a:cxnLst/>
              <a:rect l="l" t="t" r="r" b="b"/>
              <a:pathLst>
                <a:path w="4432935" h="82550">
                  <a:moveTo>
                    <a:pt x="4381767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4432567" y="82384"/>
                  </a:lnTo>
                  <a:lnTo>
                    <a:pt x="4432567" y="50800"/>
                  </a:lnTo>
                  <a:lnTo>
                    <a:pt x="4428558" y="31075"/>
                  </a:lnTo>
                  <a:lnTo>
                    <a:pt x="4417644" y="14922"/>
                  </a:lnTo>
                  <a:lnTo>
                    <a:pt x="4401492" y="4008"/>
                  </a:lnTo>
                  <a:lnTo>
                    <a:pt x="4381767" y="0"/>
                  </a:lnTo>
                  <a:close/>
                </a:path>
              </a:pathLst>
            </a:custGeom>
            <a:solidFill>
              <a:srgbClr val="CCC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544" y="533053"/>
              <a:ext cx="4432935" cy="643255"/>
            </a:xfrm>
            <a:custGeom>
              <a:avLst/>
              <a:gdLst/>
              <a:ahLst/>
              <a:cxnLst/>
              <a:rect l="l" t="t" r="r" b="b"/>
              <a:pathLst>
                <a:path w="4432935" h="643255">
                  <a:moveTo>
                    <a:pt x="4432566" y="0"/>
                  </a:moveTo>
                  <a:lnTo>
                    <a:pt x="0" y="0"/>
                  </a:lnTo>
                  <a:lnTo>
                    <a:pt x="0" y="643171"/>
                  </a:lnTo>
                  <a:lnTo>
                    <a:pt x="4432566" y="643171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3" y="514216"/>
              <a:ext cx="4432935" cy="611505"/>
            </a:xfrm>
            <a:custGeom>
              <a:avLst/>
              <a:gdLst/>
              <a:ahLst/>
              <a:cxnLst/>
              <a:rect l="l" t="t" r="r" b="b"/>
              <a:pathLst>
                <a:path w="4432935" h="611505">
                  <a:moveTo>
                    <a:pt x="4432567" y="0"/>
                  </a:moveTo>
                  <a:lnTo>
                    <a:pt x="0" y="0"/>
                  </a:lnTo>
                  <a:lnTo>
                    <a:pt x="0" y="560406"/>
                  </a:lnTo>
                  <a:lnTo>
                    <a:pt x="4008" y="580131"/>
                  </a:lnTo>
                  <a:lnTo>
                    <a:pt x="14922" y="596284"/>
                  </a:lnTo>
                  <a:lnTo>
                    <a:pt x="31075" y="607198"/>
                  </a:lnTo>
                  <a:lnTo>
                    <a:pt x="50800" y="611206"/>
                  </a:lnTo>
                  <a:lnTo>
                    <a:pt x="4381767" y="611206"/>
                  </a:lnTo>
                  <a:lnTo>
                    <a:pt x="4401492" y="607198"/>
                  </a:lnTo>
                  <a:lnTo>
                    <a:pt x="4417644" y="596284"/>
                  </a:lnTo>
                  <a:lnTo>
                    <a:pt x="4428558" y="580131"/>
                  </a:lnTo>
                  <a:lnTo>
                    <a:pt x="4432567" y="560406"/>
                  </a:lnTo>
                  <a:lnTo>
                    <a:pt x="4432567" y="0"/>
                  </a:lnTo>
                  <a:close/>
                </a:path>
              </a:pathLst>
            </a:custGeom>
            <a:solidFill>
              <a:srgbClr val="CCC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544" y="463629"/>
            <a:ext cx="4432935" cy="6212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10185" marR="304165" indent="200660" algn="ctr">
              <a:lnSpc>
                <a:spcPct val="106700"/>
              </a:lnSpc>
              <a:spcBef>
                <a:spcPts val="390"/>
              </a:spcBef>
            </a:pPr>
            <a:r>
              <a:rPr lang="en-US" sz="18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Artificial Intelligence and Machine Learning for Space Structures</a:t>
            </a:r>
            <a:endParaRPr spc="-10"/>
          </a:p>
        </p:txBody>
      </p:sp>
      <p:sp>
        <p:nvSpPr>
          <p:cNvPr id="7" name="object 7"/>
          <p:cNvSpPr txBox="1"/>
          <p:nvPr/>
        </p:nvSpPr>
        <p:spPr>
          <a:xfrm>
            <a:off x="1427797" y="1291347"/>
            <a:ext cx="1781175" cy="7588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475"/>
              </a:spcBef>
            </a:pPr>
            <a:r>
              <a:rPr lang="en-US" sz="1100" b="1">
                <a:latin typeface="Arial"/>
                <a:cs typeface="Arial"/>
              </a:rPr>
              <a:t>Regen Michon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950"/>
              </a:lnSpc>
              <a:spcBef>
                <a:spcPts val="320"/>
              </a:spcBef>
            </a:pPr>
            <a:r>
              <a:rPr sz="800">
                <a:latin typeface="Arial"/>
                <a:cs typeface="Arial"/>
              </a:rPr>
              <a:t>Department</a:t>
            </a:r>
            <a:r>
              <a:rPr sz="800" spc="-30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of</a:t>
            </a:r>
            <a:r>
              <a:rPr sz="800" spc="-25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Mechanical</a:t>
            </a:r>
            <a:r>
              <a:rPr sz="800" spc="-30">
                <a:latin typeface="Arial"/>
                <a:cs typeface="Arial"/>
              </a:rPr>
              <a:t> </a:t>
            </a:r>
            <a:r>
              <a:rPr sz="800" spc="-10">
                <a:latin typeface="Arial"/>
                <a:cs typeface="Arial"/>
              </a:rPr>
              <a:t>Engineering</a:t>
            </a:r>
            <a:r>
              <a:rPr lang="en-US" sz="800" spc="-10">
                <a:latin typeface="Arial"/>
                <a:cs typeface="Arial"/>
              </a:rPr>
              <a:t> </a:t>
            </a:r>
            <a:r>
              <a:rPr sz="800" spc="-10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Northern</a:t>
            </a:r>
            <a:r>
              <a:rPr sz="800" spc="-30">
                <a:latin typeface="Arial"/>
                <a:cs typeface="Arial"/>
              </a:rPr>
              <a:t> </a:t>
            </a:r>
            <a:r>
              <a:rPr sz="800">
                <a:latin typeface="Arial"/>
                <a:cs typeface="Arial"/>
              </a:rPr>
              <a:t>Arizona</a:t>
            </a:r>
            <a:r>
              <a:rPr sz="800" spc="-25">
                <a:latin typeface="Arial"/>
                <a:cs typeface="Arial"/>
              </a:rPr>
              <a:t> </a:t>
            </a:r>
            <a:r>
              <a:rPr sz="800" spc="-10">
                <a:latin typeface="Arial"/>
                <a:cs typeface="Arial"/>
              </a:rPr>
              <a:t>University</a:t>
            </a:r>
            <a:endParaRPr sz="800">
              <a:latin typeface="Arial"/>
              <a:cs typeface="Arial"/>
            </a:endParaRPr>
          </a:p>
          <a:p>
            <a:pPr marR="20320" algn="ctr">
              <a:lnSpc>
                <a:spcPct val="100000"/>
              </a:lnSpc>
              <a:spcBef>
                <a:spcPts val="894"/>
              </a:spcBef>
            </a:pPr>
            <a:r>
              <a:rPr sz="800">
                <a:latin typeface="Arial"/>
                <a:cs typeface="Arial"/>
              </a:rPr>
              <a:t>Advsior:</a:t>
            </a:r>
            <a:r>
              <a:rPr sz="800" spc="25">
                <a:latin typeface="Arial"/>
                <a:cs typeface="Arial"/>
              </a:rPr>
              <a:t> </a:t>
            </a:r>
            <a:r>
              <a:rPr sz="800" b="1">
                <a:latin typeface="Arial"/>
                <a:cs typeface="Arial"/>
              </a:rPr>
              <a:t>Prof.</a:t>
            </a:r>
            <a:r>
              <a:rPr sz="800" b="1" spc="-25">
                <a:latin typeface="Arial"/>
                <a:cs typeface="Arial"/>
              </a:rPr>
              <a:t> </a:t>
            </a:r>
            <a:r>
              <a:rPr sz="800" b="1" spc="-10">
                <a:latin typeface="Arial"/>
                <a:cs typeface="Arial"/>
              </a:rPr>
              <a:t>Subhayan</a:t>
            </a:r>
            <a:r>
              <a:rPr sz="800" b="1" spc="-25">
                <a:latin typeface="Arial"/>
                <a:cs typeface="Arial"/>
              </a:rPr>
              <a:t> De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6714" y="2050567"/>
            <a:ext cx="694563" cy="416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CA60C9-5E86-AFF9-F1A3-BA0568563F70}"/>
              </a:ext>
            </a:extLst>
          </p:cNvPr>
          <p:cNvSpPr txBox="1"/>
          <p:nvPr/>
        </p:nvSpPr>
        <p:spPr>
          <a:xfrm>
            <a:off x="1201581" y="2588278"/>
            <a:ext cx="230686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April</a:t>
            </a:r>
            <a:r>
              <a:rPr kumimoji="0" lang="en-US" sz="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800">
                <a:latin typeface="Arial"/>
                <a:cs typeface="Arial"/>
              </a:rPr>
              <a:t>19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lang="en-US" sz="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2025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Arizona</a:t>
            </a:r>
            <a:r>
              <a:rPr kumimoji="0" lang="en-US" sz="8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Space</a:t>
            </a:r>
            <a:r>
              <a:rPr kumimoji="0" lang="en-US" sz="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Grant</a:t>
            </a:r>
            <a:r>
              <a:rPr kumimoji="0" lang="en-US" sz="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2025</a:t>
            </a:r>
            <a:r>
              <a:rPr kumimoji="0" lang="en-US" sz="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Symposium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8D176-7F99-58CC-ECE5-90B934514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E732F75-CC0D-7F2F-8ABF-EF64C32D37D7}"/>
              </a:ext>
            </a:extLst>
          </p:cNvPr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B51A23E-8247-8453-F183-7B46ADD2F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pc="-10" dirty="0"/>
              <a:t>Neural Network Results</a:t>
            </a:r>
            <a:endParaRPr spc="-10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FD550E7-B0B9-8C84-2F80-7B432AD5689B}"/>
              </a:ext>
            </a:extLst>
          </p:cNvPr>
          <p:cNvSpPr txBox="1"/>
          <p:nvPr/>
        </p:nvSpPr>
        <p:spPr>
          <a:xfrm>
            <a:off x="4387215" y="173423"/>
            <a:ext cx="87883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>
                <a:latin typeface="Arial"/>
                <a:cs typeface="Arial"/>
              </a:rPr>
              <a:t>1</a:t>
            </a:r>
            <a:r>
              <a:rPr lang="en-US" sz="600" spc="-5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D889B426-6BC1-639B-BDC8-0AA5AD65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6" y="799131"/>
            <a:ext cx="1983553" cy="1489907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9DBE8870-AC0B-A845-77FA-0E9D99D4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05" y="800194"/>
            <a:ext cx="1988923" cy="1487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2F1270-80A8-14F4-FD45-38CD1AC0B54C}"/>
              </a:ext>
            </a:extLst>
          </p:cNvPr>
          <p:cNvSpPr txBox="1"/>
          <p:nvPr/>
        </p:nvSpPr>
        <p:spPr>
          <a:xfrm>
            <a:off x="464333" y="2375492"/>
            <a:ext cx="137190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900" dirty="0">
                <a:latin typeface="Arial"/>
                <a:cs typeface="Arial"/>
              </a:rPr>
              <a:t>Relative Error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5468E-30BA-8949-3490-F52A422E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965" y="2430959"/>
            <a:ext cx="379522" cy="1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9529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2C1D-3B79-FD37-F203-D6149F66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F73456-10A1-09C9-D04A-B26E0E0733D1}"/>
              </a:ext>
            </a:extLst>
          </p:cNvPr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7095452-0B9D-7EAD-A2B3-8E3CEAB29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-10" dirty="0"/>
              <a:t>Conclusions and Ongoing Work</a:t>
            </a:r>
            <a:endParaRPr spc="-1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B74B31E-A3A2-FE7C-1FED-D43B95C056D0}"/>
              </a:ext>
            </a:extLst>
          </p:cNvPr>
          <p:cNvSpPr txBox="1"/>
          <p:nvPr/>
        </p:nvSpPr>
        <p:spPr>
          <a:xfrm>
            <a:off x="100088" y="815828"/>
            <a:ext cx="4291965" cy="1697260"/>
          </a:xfrm>
          <a:prstGeom prst="rect">
            <a:avLst/>
          </a:prstGeom>
        </p:spPr>
        <p:txBody>
          <a:bodyPr vert="horz" wrap="square" lIns="0" tIns="6540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b="1" spc="-10" dirty="0">
                <a:latin typeface="Arial"/>
                <a:cs typeface="Arial"/>
              </a:rPr>
              <a:t>Conclusions</a:t>
            </a:r>
            <a:r>
              <a:rPr sz="900" b="1" spc="-10" dirty="0">
                <a:latin typeface="Arial"/>
                <a:cs typeface="Arial"/>
              </a:rPr>
              <a:t>:</a:t>
            </a:r>
            <a:endParaRPr lang="en-US" sz="900" b="1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For complex space structures, developing surrogate models can significantly reduce the computational burden for future analysis.</a:t>
            </a:r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The effects of uncertainty in the material properties has also been incorporated. </a:t>
            </a:r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Neural networks are effective in predicting impact analysis. </a:t>
            </a:r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b="1" spc="-10" dirty="0">
                <a:latin typeface="Arial"/>
                <a:cs typeface="Arial"/>
              </a:rPr>
              <a:t>Ongoing Work:</a:t>
            </a:r>
            <a:endParaRPr lang="en-US" sz="900" b="1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Using training dataset with Deep Operator Network to generate another, possibly more complex surrogate model 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1AAE5CF-6594-6022-9525-6FE88DF91D1D}"/>
              </a:ext>
            </a:extLst>
          </p:cNvPr>
          <p:cNvSpPr txBox="1"/>
          <p:nvPr/>
        </p:nvSpPr>
        <p:spPr>
          <a:xfrm>
            <a:off x="4387215" y="173423"/>
            <a:ext cx="87883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>
                <a:latin typeface="Arial"/>
                <a:cs typeface="Arial"/>
              </a:rPr>
              <a:t>1</a:t>
            </a:r>
            <a:r>
              <a:rPr lang="en-US" sz="600" spc="-5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666927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451" y="173423"/>
            <a:ext cx="11264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6748" y="1366633"/>
            <a:ext cx="18745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>
                <a:solidFill>
                  <a:srgbClr val="7F7F7F"/>
                </a:solidFill>
                <a:latin typeface="Arial"/>
                <a:cs typeface="Arial"/>
              </a:rPr>
              <a:t>THANK</a:t>
            </a:r>
            <a:r>
              <a:rPr sz="2450" b="1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50" b="1" spc="-25">
                <a:solidFill>
                  <a:srgbClr val="7F7F7F"/>
                </a:solidFill>
                <a:latin typeface="Arial"/>
                <a:cs typeface="Arial"/>
              </a:rPr>
              <a:t>YOU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t>Motivation</a:t>
            </a:r>
            <a:r>
              <a:rPr lang="en-US"/>
              <a:t> and Objectives </a:t>
            </a:r>
            <a:endParaRPr spc="-10"/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876" y="474199"/>
            <a:ext cx="3200399" cy="163313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00" b="1" spc="-10">
                <a:latin typeface="Arial"/>
                <a:cs typeface="Arial"/>
              </a:rPr>
              <a:t>Motivation:</a:t>
            </a:r>
            <a:endParaRPr lang="en-US" sz="900" b="1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Space structures like the International Space Station (ISS) have numerous advanced and complex components 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Uncertainty in material properties and loading 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Surrogate models can be created through machine learning to model structural impact behavior in a computationally effective way. 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900" spc="-1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900" spc="-1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9086" y="2947941"/>
            <a:ext cx="52006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>
                <a:solidFill>
                  <a:schemeClr val="bg2"/>
                </a:solidFill>
                <a:latin typeface="Arial"/>
                <a:cs typeface="Arial"/>
              </a:rPr>
              <a:t>Source:</a:t>
            </a:r>
            <a:r>
              <a:rPr sz="600" spc="1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600" spc="-20">
                <a:solidFill>
                  <a:schemeClr val="bg2"/>
                </a:solidFill>
                <a:latin typeface="Arial"/>
                <a:cs typeface="Arial"/>
              </a:rPr>
              <a:t>NASA</a:t>
            </a:r>
            <a:endParaRPr sz="60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D78522-AD7C-7767-D384-F60F00B1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271" y="1917043"/>
            <a:ext cx="2272010" cy="118826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8A474D-C00C-4AB3-3C19-7A8B0B1C0184}"/>
              </a:ext>
            </a:extLst>
          </p:cNvPr>
          <p:cNvCxnSpPr>
            <a:cxnSpLocks/>
          </p:cNvCxnSpPr>
          <p:nvPr/>
        </p:nvCxnSpPr>
        <p:spPr>
          <a:xfrm flipH="1">
            <a:off x="4092056" y="1425575"/>
            <a:ext cx="33546" cy="603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bject 10">
            <a:extLst>
              <a:ext uri="{FF2B5EF4-FFF2-40B4-BE49-F238E27FC236}">
                <a16:creationId xmlns:a16="http://schemas.microsoft.com/office/drawing/2014/main" id="{9E435232-0775-DBA4-2D5A-8EA9D5F8B548}"/>
              </a:ext>
            </a:extLst>
          </p:cNvPr>
          <p:cNvSpPr txBox="1"/>
          <p:nvPr/>
        </p:nvSpPr>
        <p:spPr>
          <a:xfrm>
            <a:off x="177877" y="1747264"/>
            <a:ext cx="2431974" cy="1633139"/>
          </a:xfrm>
          <a:prstGeom prst="rect">
            <a:avLst/>
          </a:prstGeom>
        </p:spPr>
        <p:txBody>
          <a:bodyPr vert="horz" wrap="square" lIns="0" tIns="6540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b="1" spc="-10">
                <a:latin typeface="Arial"/>
                <a:cs typeface="Arial"/>
              </a:rPr>
              <a:t>Objectives</a:t>
            </a:r>
            <a:r>
              <a:rPr sz="900" b="1" spc="-10">
                <a:latin typeface="Arial"/>
                <a:cs typeface="Arial"/>
              </a:rPr>
              <a:t>:</a:t>
            </a:r>
            <a:endParaRPr lang="en-US" sz="900" b="1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Develop a finite element model of components of the International Space Station using available specifications.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Generate impact analysis training dataset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Create a machine learning assisted surrogate model. 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900" spc="-1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900" spc="-10">
              <a:latin typeface="Arial"/>
              <a:cs typeface="Arial"/>
            </a:endParaRPr>
          </a:p>
        </p:txBody>
      </p:sp>
      <p:pic>
        <p:nvPicPr>
          <p:cNvPr id="6" name="Picture 5" descr="Asteroid PNG transparent image download, size: 512x512px">
            <a:extLst>
              <a:ext uri="{FF2B5EF4-FFF2-40B4-BE49-F238E27FC236}">
                <a16:creationId xmlns:a16="http://schemas.microsoft.com/office/drawing/2014/main" id="{D2254514-79A4-3793-4F7D-E2CA40DD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27" y="476184"/>
            <a:ext cx="968840" cy="100066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/>
              <a:t>Model</a:t>
            </a:r>
            <a:r>
              <a:rPr lang="en-US" spc="-20"/>
              <a:t> Setup </a:t>
            </a:r>
            <a:endParaRPr spc="-20"/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876" y="460207"/>
            <a:ext cx="4142740" cy="545662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spcBef>
                <a:spcPts val="515"/>
              </a:spcBef>
            </a:pPr>
            <a:r>
              <a:rPr lang="en-US" sz="900">
                <a:latin typeface="Arial"/>
                <a:cs typeface="Arial"/>
              </a:rPr>
              <a:t>A</a:t>
            </a:r>
            <a:r>
              <a:rPr lang="en-US" sz="900" spc="-30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SolidWorks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model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of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the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ISS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is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created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using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specifications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from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a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 spc="-10">
                <a:latin typeface="Arial"/>
                <a:cs typeface="Arial"/>
              </a:rPr>
              <a:t>blender </a:t>
            </a:r>
            <a:r>
              <a:rPr lang="en-US" sz="900">
                <a:latin typeface="Arial"/>
                <a:cs typeface="Arial"/>
              </a:rPr>
              <a:t>model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 spc="-10">
                <a:latin typeface="Arial"/>
                <a:cs typeface="Arial"/>
              </a:rPr>
              <a:t>available</a:t>
            </a:r>
            <a:r>
              <a:rPr lang="en-US" sz="900" spc="-20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on</a:t>
            </a:r>
            <a:r>
              <a:rPr lang="en-US" sz="900" spc="-20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the</a:t>
            </a:r>
            <a:r>
              <a:rPr lang="en-US" sz="900" spc="-25">
                <a:latin typeface="Arial"/>
                <a:cs typeface="Arial"/>
              </a:rPr>
              <a:t> </a:t>
            </a:r>
            <a:r>
              <a:rPr lang="en-US" sz="900">
                <a:latin typeface="Arial"/>
                <a:cs typeface="Arial"/>
              </a:rPr>
              <a:t>NASA</a:t>
            </a:r>
            <a:r>
              <a:rPr lang="en-US" sz="900" spc="-20">
                <a:latin typeface="Arial"/>
                <a:cs typeface="Arial"/>
              </a:rPr>
              <a:t> </a:t>
            </a:r>
            <a:r>
              <a:rPr lang="en-US" sz="900" spc="-10">
                <a:latin typeface="Arial"/>
                <a:cs typeface="Arial"/>
              </a:rPr>
              <a:t>website.</a:t>
            </a:r>
            <a:endParaRPr lang="en-US"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endParaRPr lang="en-US" sz="900" b="1" spc="-1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307" y="1140172"/>
            <a:ext cx="1884045" cy="1371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1550" y="2646075"/>
            <a:ext cx="10515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>
                <a:latin typeface="Arial"/>
                <a:cs typeface="Arial"/>
              </a:rPr>
              <a:t>Blender</a:t>
            </a:r>
            <a:r>
              <a:rPr sz="600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model,</a:t>
            </a:r>
            <a:r>
              <a:rPr sz="600" spc="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Source:</a:t>
            </a:r>
            <a:r>
              <a:rPr sz="600" spc="50">
                <a:latin typeface="Arial"/>
                <a:cs typeface="Arial"/>
              </a:rPr>
              <a:t> </a:t>
            </a:r>
            <a:r>
              <a:rPr sz="600" spc="-20">
                <a:latin typeface="Arial"/>
                <a:cs typeface="Arial"/>
              </a:rPr>
              <a:t>NASA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3250" y="2646075"/>
            <a:ext cx="621030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10">
                <a:latin typeface="Arial"/>
                <a:cs typeface="Arial"/>
              </a:rPr>
              <a:t>SolidWorks model 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802E89-2088-9FEE-442D-9B0E19E2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11" y="1176676"/>
            <a:ext cx="2014142" cy="129859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57497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t>Material</a:t>
            </a:r>
            <a:r>
              <a:rPr spc="120"/>
              <a:t> </a:t>
            </a:r>
            <a:r>
              <a:rPr spc="-10"/>
              <a:t>Assignment</a:t>
            </a:r>
            <a:r>
              <a:rPr lang="en-US" spc="-10"/>
              <a:t> </a:t>
            </a:r>
            <a:endParaRPr spc="-10"/>
          </a:p>
        </p:txBody>
      </p:sp>
      <p:sp>
        <p:nvSpPr>
          <p:cNvPr id="4" name="object 4"/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4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262" y="1658618"/>
            <a:ext cx="1518920" cy="8788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9261" y="1664030"/>
            <a:ext cx="1483359" cy="863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5844" y="2586055"/>
            <a:ext cx="3985260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10">
                <a:latin typeface="Arial"/>
                <a:cs typeface="Arial"/>
              </a:rPr>
              <a:t>References:</a:t>
            </a:r>
            <a:endParaRPr sz="600">
              <a:latin typeface="Arial"/>
              <a:cs typeface="Arial"/>
            </a:endParaRPr>
          </a:p>
          <a:p>
            <a:pPr marL="116839" indent="-104139">
              <a:lnSpc>
                <a:spcPts val="695"/>
              </a:lnSpc>
              <a:buAutoNum type="arabicPlain"/>
              <a:tabLst>
                <a:tab pos="116839" algn="l"/>
              </a:tabLst>
            </a:pPr>
            <a:r>
              <a:rPr sz="600">
                <a:latin typeface="Arial"/>
                <a:cs typeface="Arial"/>
              </a:rPr>
              <a:t>"Columbus:</a:t>
            </a:r>
            <a:r>
              <a:rPr sz="600" spc="3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Europe’s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Laboratory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on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the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International</a:t>
            </a:r>
            <a:r>
              <a:rPr sz="600">
                <a:latin typeface="Arial"/>
                <a:cs typeface="Arial"/>
              </a:rPr>
              <a:t> Space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Station."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ESA.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Retrieved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23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August</a:t>
            </a:r>
            <a:r>
              <a:rPr sz="600">
                <a:latin typeface="Arial"/>
                <a:cs typeface="Arial"/>
              </a:rPr>
              <a:t> </a:t>
            </a:r>
            <a:r>
              <a:rPr sz="600" spc="-20">
                <a:latin typeface="Arial"/>
                <a:cs typeface="Arial"/>
              </a:rPr>
              <a:t>2021.</a:t>
            </a:r>
            <a:endParaRPr sz="600">
              <a:latin typeface="Arial"/>
              <a:cs typeface="Arial"/>
            </a:endParaRPr>
          </a:p>
          <a:p>
            <a:pPr marL="12700" marR="5080" indent="104139">
              <a:lnSpc>
                <a:spcPts val="700"/>
              </a:lnSpc>
              <a:spcBef>
                <a:spcPts val="30"/>
              </a:spcBef>
              <a:buAutoNum type="arabicPlain"/>
              <a:tabLst>
                <a:tab pos="116839" algn="l"/>
              </a:tabLst>
            </a:pPr>
            <a:r>
              <a:rPr sz="600">
                <a:latin typeface="Arial"/>
                <a:cs typeface="Arial"/>
              </a:rPr>
              <a:t>NASA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JPL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Publication:</a:t>
            </a:r>
            <a:r>
              <a:rPr sz="600" spc="3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Basics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of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Space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Flight,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Chapter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11.</a:t>
            </a:r>
            <a:r>
              <a:rPr sz="600" spc="40">
                <a:latin typeface="Arial"/>
                <a:cs typeface="Arial"/>
              </a:rPr>
              <a:t> </a:t>
            </a:r>
            <a:r>
              <a:rPr sz="600" spc="-20">
                <a:latin typeface="Arial"/>
                <a:cs typeface="Arial"/>
              </a:rPr>
              <a:t>Typical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Onboard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Systems,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Electrical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20">
                <a:latin typeface="Arial"/>
                <a:cs typeface="Arial"/>
              </a:rPr>
              <a:t>Power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Supply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25">
                <a:latin typeface="Arial"/>
                <a:cs typeface="Arial"/>
              </a:rPr>
              <a:t>and</a:t>
            </a:r>
            <a:r>
              <a:rPr sz="600" spc="500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Distribution Subsystems,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"Basics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of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Space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Flight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Section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II.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Space</a:t>
            </a:r>
            <a:r>
              <a:rPr sz="600" spc="-10">
                <a:latin typeface="Arial"/>
                <a:cs typeface="Arial"/>
              </a:rPr>
              <a:t> </a:t>
            </a:r>
            <a:r>
              <a:rPr sz="600">
                <a:latin typeface="Arial"/>
                <a:cs typeface="Arial"/>
              </a:rPr>
              <a:t>Flight</a:t>
            </a:r>
            <a:r>
              <a:rPr sz="600" spc="-5">
                <a:latin typeface="Arial"/>
                <a:cs typeface="Arial"/>
              </a:rPr>
              <a:t> </a:t>
            </a:r>
            <a:r>
              <a:rPr sz="600" spc="-10">
                <a:latin typeface="Arial"/>
                <a:cs typeface="Arial"/>
              </a:rPr>
              <a:t>Projects."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44D1801-3980-D137-FD10-CD9062D4C5C9}"/>
              </a:ext>
            </a:extLst>
          </p:cNvPr>
          <p:cNvSpPr txBox="1"/>
          <p:nvPr/>
        </p:nvSpPr>
        <p:spPr>
          <a:xfrm>
            <a:off x="116207" y="455479"/>
            <a:ext cx="4142740" cy="169726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spcBef>
                <a:spcPts val="515"/>
              </a:spcBef>
            </a:pPr>
            <a:r>
              <a:rPr lang="en-US" sz="900">
                <a:latin typeface="Arial"/>
                <a:cs typeface="Arial"/>
              </a:rPr>
              <a:t>Metal Components: 2219 Aluminum Alloy is used</a:t>
            </a:r>
          </a:p>
          <a:p>
            <a:pPr marL="12700">
              <a:spcBef>
                <a:spcPts val="515"/>
              </a:spcBef>
            </a:pPr>
            <a:r>
              <a:rPr lang="en-US" sz="900">
                <a:latin typeface="Arial"/>
                <a:cs typeface="Arial"/>
              </a:rPr>
              <a:t>Solar Panels: Gallium Arsenide is used</a:t>
            </a:r>
          </a:p>
          <a:p>
            <a:pPr marL="184150" lvl="8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Arial"/>
                <a:cs typeface="Arial"/>
              </a:rPr>
              <a:t>Gallium arsenide is the primary component in the solar panels used in space because it increases the efficiency of the panels when compared to other materials.</a:t>
            </a:r>
          </a:p>
          <a:p>
            <a:pPr marL="184150" lvl="1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Arial"/>
                <a:cs typeface="Arial"/>
              </a:rPr>
              <a:t>Solar panels contain several thin layers of different materials and electronics.</a:t>
            </a:r>
          </a:p>
          <a:p>
            <a:pPr marL="184150" lvl="1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900">
              <a:latin typeface="Arial"/>
              <a:cs typeface="Arial"/>
            </a:endParaRPr>
          </a:p>
          <a:p>
            <a:pPr marL="12700">
              <a:spcBef>
                <a:spcPts val="515"/>
              </a:spcBef>
            </a:pPr>
            <a:r>
              <a:rPr lang="en-US" sz="900" spc="-30">
                <a:latin typeface="Arial"/>
                <a:cs typeface="Arial"/>
              </a:rPr>
              <a:t> </a:t>
            </a:r>
            <a:endParaRPr lang="en-US"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endParaRPr lang="en-US" sz="900" b="1" spc="-1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BE78E-0C06-7C61-5060-8CB3584A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D3856C-3016-D6F0-23FA-9074B87D9B63}"/>
              </a:ext>
            </a:extLst>
          </p:cNvPr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9ACC021-47F0-37A7-F33C-E025A9943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/>
              <a:t>Impa</a:t>
            </a:r>
            <a:r>
              <a:rPr lang="en-US" spc="70"/>
              <a:t>ct Analysis</a:t>
            </a:r>
            <a:endParaRPr spc="-1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84EB4CD-1195-745E-3A67-6AC67EDCE6A3}"/>
              </a:ext>
            </a:extLst>
          </p:cNvPr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CD93175-9E4F-43DA-45B0-0886A134A9EC}"/>
              </a:ext>
            </a:extLst>
          </p:cNvPr>
          <p:cNvSpPr txBox="1"/>
          <p:nvPr/>
        </p:nvSpPr>
        <p:spPr>
          <a:xfrm>
            <a:off x="132397" y="455015"/>
            <a:ext cx="4343400" cy="343043"/>
          </a:xfrm>
          <a:prstGeom prst="rect">
            <a:avLst/>
          </a:prstGeom>
        </p:spPr>
        <p:txBody>
          <a:bodyPr vert="horz" wrap="square" lIns="0" tIns="65405" rIns="0" bIns="0" rtlCol="0" anchor="t">
            <a:spAutoFit/>
          </a:bodyPr>
          <a:lstStyle/>
          <a:p>
            <a:pPr marL="12700">
              <a:spcBef>
                <a:spcPts val="515"/>
              </a:spcBef>
            </a:pPr>
            <a:r>
              <a:rPr lang="en-US" sz="900" spc="-10" dirty="0">
                <a:latin typeface="Arial"/>
                <a:cs typeface="Arial"/>
              </a:rPr>
              <a:t>Using ANSYS Transient Structural Analysis a 500 </a:t>
            </a:r>
            <a:r>
              <a:rPr lang="en-US" sz="900" spc="-10" err="1">
                <a:latin typeface="Arial"/>
                <a:cs typeface="Arial"/>
              </a:rPr>
              <a:t>kN</a:t>
            </a:r>
            <a:r>
              <a:rPr lang="en-US" sz="900" spc="-10">
                <a:latin typeface="Arial"/>
                <a:cs typeface="Arial"/>
              </a:rPr>
              <a:t> impact for 0.2s to the ISS where the solar </a:t>
            </a:r>
            <a:r>
              <a:rPr lang="en-US" sz="900" spc="-10" dirty="0">
                <a:latin typeface="Arial"/>
                <a:cs typeface="Arial"/>
              </a:rPr>
              <a:t>panels connect to the truss system is simulated   </a:t>
            </a:r>
            <a:endParaRPr lang="en-US" sz="9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2BC6A-E0E1-FE4B-4484-49A3BAED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79" t="15623" r="12356" b="10476"/>
          <a:stretch/>
        </p:blipFill>
        <p:spPr>
          <a:xfrm>
            <a:off x="1162050" y="1140263"/>
            <a:ext cx="3657600" cy="1628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55327-7C59-17AB-3534-99F4ED37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83" t="19737" r="40083" b="28731"/>
          <a:stretch/>
        </p:blipFill>
        <p:spPr>
          <a:xfrm>
            <a:off x="177876" y="1114410"/>
            <a:ext cx="1517574" cy="19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3143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67A6D-E91B-2B26-EEE3-2DA79B30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4C99ED-0786-BB85-FF9D-8AD55DF28474}"/>
              </a:ext>
            </a:extLst>
          </p:cNvPr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F109BD9-2CB6-6AF4-18AE-F5E207BDB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/>
              <a:t>Impa</a:t>
            </a:r>
            <a:r>
              <a:rPr lang="en-US" spc="70"/>
              <a:t>ct Analysis</a:t>
            </a:r>
            <a:endParaRPr spc="-1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9EB3680-FAAC-C105-9F96-75C291FF4CCC}"/>
              </a:ext>
            </a:extLst>
          </p:cNvPr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9AE45D1-951F-E68D-7A91-F3BD6BD53EF2}"/>
              </a:ext>
            </a:extLst>
          </p:cNvPr>
          <p:cNvSpPr txBox="1"/>
          <p:nvPr/>
        </p:nvSpPr>
        <p:spPr>
          <a:xfrm>
            <a:off x="177876" y="473321"/>
            <a:ext cx="4343400" cy="204543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spc="-10">
                <a:latin typeface="Arial"/>
                <a:cs typeface="Arial"/>
              </a:rPr>
              <a:t>Deformation of furthest solar panel support is found for each realization  </a:t>
            </a:r>
            <a:endParaRPr lang="en-US" sz="9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44726-29D3-936A-25A8-1B52F44D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74" t="12478" r="15280" b="12656"/>
          <a:stretch/>
        </p:blipFill>
        <p:spPr>
          <a:xfrm>
            <a:off x="2048585" y="1591085"/>
            <a:ext cx="2628901" cy="137159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749CF5F-6A12-C307-9653-F4FC86C7FFC5}"/>
              </a:ext>
            </a:extLst>
          </p:cNvPr>
          <p:cNvSpPr/>
          <p:nvPr/>
        </p:nvSpPr>
        <p:spPr>
          <a:xfrm>
            <a:off x="1395297" y="2751653"/>
            <a:ext cx="1068224" cy="24131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  <a:ea typeface="Calibri"/>
                <a:cs typeface="Calibri"/>
              </a:rPr>
              <a:t>Deformation</a:t>
            </a:r>
            <a:r>
              <a:rPr lang="en-US" sz="800" dirty="0">
                <a:solidFill>
                  <a:schemeClr val="tx1"/>
                </a:solidFill>
                <a:ea typeface="Calibri"/>
                <a:cs typeface="Calibri"/>
              </a:rPr>
              <a:t> Probe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1F4DF-DA42-4FFF-830A-6C150A5EB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7" y="842670"/>
            <a:ext cx="2420321" cy="17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4872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57497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t>Material</a:t>
            </a:r>
            <a:r>
              <a:rPr spc="120"/>
              <a:t> </a:t>
            </a:r>
            <a:r>
              <a:rPr spc="-10"/>
              <a:t>Uncertainty</a:t>
            </a:r>
            <a:r>
              <a:rPr lang="en-US" spc="-10"/>
              <a:t> and Dataset Generation</a:t>
            </a:r>
            <a:endParaRPr spc="-10"/>
          </a:p>
        </p:txBody>
      </p:sp>
      <p:sp>
        <p:nvSpPr>
          <p:cNvPr id="6" name="object 6"/>
          <p:cNvSpPr txBox="1"/>
          <p:nvPr/>
        </p:nvSpPr>
        <p:spPr>
          <a:xfrm>
            <a:off x="177876" y="526031"/>
            <a:ext cx="4056379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900" spc="-65">
                <a:latin typeface="Arial"/>
                <a:cs typeface="Arial"/>
              </a:rPr>
              <a:t>To</a:t>
            </a:r>
            <a:r>
              <a:rPr sz="900" spc="-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generate</a:t>
            </a:r>
            <a:r>
              <a:rPr sz="900" spc="-6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the</a:t>
            </a:r>
            <a:r>
              <a:rPr sz="900" spc="-30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training</a:t>
            </a:r>
            <a:r>
              <a:rPr sz="900" spc="-3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dataset,</a:t>
            </a:r>
            <a:r>
              <a:rPr sz="900" spc="-3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random</a:t>
            </a:r>
            <a:r>
              <a:rPr sz="900" spc="-30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samples</a:t>
            </a:r>
            <a:r>
              <a:rPr sz="900" spc="-3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are</a:t>
            </a:r>
            <a:r>
              <a:rPr sz="900" spc="-3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generated</a:t>
            </a:r>
            <a:r>
              <a:rPr sz="900" spc="-30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for</a:t>
            </a:r>
            <a:r>
              <a:rPr sz="900" spc="-3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the</a:t>
            </a:r>
            <a:r>
              <a:rPr sz="900" spc="-35">
                <a:latin typeface="Arial"/>
                <a:cs typeface="Arial"/>
              </a:rPr>
              <a:t> </a:t>
            </a:r>
            <a:r>
              <a:rPr sz="900" spc="-10">
                <a:latin typeface="Arial"/>
                <a:cs typeface="Arial"/>
              </a:rPr>
              <a:t>material </a:t>
            </a:r>
            <a:r>
              <a:rPr sz="900">
                <a:latin typeface="Arial"/>
                <a:cs typeface="Arial"/>
              </a:rPr>
              <a:t>properties</a:t>
            </a:r>
            <a:r>
              <a:rPr sz="900" spc="-15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from</a:t>
            </a:r>
            <a:r>
              <a:rPr sz="900" spc="-10">
                <a:latin typeface="Arial"/>
                <a:cs typeface="Arial"/>
              </a:rPr>
              <a:t> </a:t>
            </a:r>
            <a:r>
              <a:rPr sz="900">
                <a:latin typeface="Arial"/>
                <a:cs typeface="Arial"/>
              </a:rPr>
              <a:t>the</a:t>
            </a:r>
            <a:r>
              <a:rPr sz="900" spc="-10">
                <a:latin typeface="Arial"/>
                <a:cs typeface="Arial"/>
              </a:rPr>
              <a:t> following</a:t>
            </a:r>
            <a:r>
              <a:rPr sz="900" spc="-15">
                <a:latin typeface="Arial"/>
                <a:cs typeface="Arial"/>
              </a:rPr>
              <a:t> </a:t>
            </a:r>
            <a:r>
              <a:rPr sz="900" spc="-10">
                <a:latin typeface="Arial"/>
                <a:cs typeface="Arial"/>
              </a:rPr>
              <a:t>distributions.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35675"/>
              </p:ext>
            </p:extLst>
          </p:nvPr>
        </p:nvGraphicFramePr>
        <p:xfrm>
          <a:off x="445528" y="1273175"/>
          <a:ext cx="3521073" cy="704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1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98120">
                        <a:lnSpc>
                          <a:spcPts val="9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2219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dirty="0">
                          <a:latin typeface="Arial"/>
                          <a:cs typeface="Arial"/>
                        </a:rPr>
                        <a:t>Aluminum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Alloy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9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Gallium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905">
                        <a:lnSpc>
                          <a:spcPts val="9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Arsenide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Distribution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Mean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CV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Distribution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Mean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CV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39"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900" spc="-20" dirty="0" err="1">
                          <a:latin typeface="Arial"/>
                          <a:cs typeface="Arial"/>
                        </a:rPr>
                        <a:t>GPa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]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71.3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9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9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85.7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R="6985" algn="ctr">
                        <a:lnSpc>
                          <a:spcPts val="1010"/>
                        </a:lnSpc>
                      </a:pPr>
                      <a:r>
                        <a:rPr sz="900" i="1" spc="-50" dirty="0">
                          <a:latin typeface="Verdana"/>
                          <a:cs typeface="Verdana"/>
                        </a:rPr>
                        <a:t>ν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00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00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0.31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0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i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9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900" spc="-20" dirty="0" err="1">
                          <a:latin typeface="Arial"/>
                          <a:cs typeface="Arial"/>
                        </a:rPr>
                        <a:t>GPa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]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26.1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02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lognormal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02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32.7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25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0.1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4">
            <a:extLst>
              <a:ext uri="{FF2B5EF4-FFF2-40B4-BE49-F238E27FC236}">
                <a16:creationId xmlns:a16="http://schemas.microsoft.com/office/drawing/2014/main" id="{3075CFFE-830F-A5D4-5B25-570571526417}"/>
              </a:ext>
            </a:extLst>
          </p:cNvPr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270EF-6E9B-0B14-4754-70E3F581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A1514EA-51A8-7AA9-B89E-50E7B1D3222E}"/>
              </a:ext>
            </a:extLst>
          </p:cNvPr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7194A9B-1A58-03B6-B04E-8977EF6C67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-10"/>
              <a:t>Neural Network </a:t>
            </a:r>
            <a:endParaRPr spc="-1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68B80AA-584D-DD62-7C6B-A09521B6D78B}"/>
              </a:ext>
            </a:extLst>
          </p:cNvPr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6BAD3B9-C3B2-1785-4683-3FD8AF8A619C}"/>
              </a:ext>
            </a:extLst>
          </p:cNvPr>
          <p:cNvSpPr txBox="1"/>
          <p:nvPr/>
        </p:nvSpPr>
        <p:spPr>
          <a:xfrm>
            <a:off x="95250" y="511175"/>
            <a:ext cx="4291965" cy="2230739"/>
          </a:xfrm>
          <a:prstGeom prst="rect">
            <a:avLst/>
          </a:prstGeom>
        </p:spPr>
        <p:txBody>
          <a:bodyPr vert="horz" wrap="square" lIns="0" tIns="65405" rIns="0" bIns="0" rtlCol="0" anchor="t">
            <a:spAutoFit/>
          </a:bodyPr>
          <a:lstStyle/>
          <a:p>
            <a:pPr marL="12700">
              <a:spcBef>
                <a:spcPts val="515"/>
              </a:spcBef>
            </a:pPr>
            <a:r>
              <a:rPr lang="en-US" sz="900" b="1" spc="-10" dirty="0">
                <a:latin typeface="Arial"/>
                <a:cs typeface="Arial"/>
              </a:rPr>
              <a:t>Feed Forward Neural Network :</a:t>
            </a:r>
            <a:endParaRPr lang="en-US"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dirty="0">
                <a:latin typeface="Arial"/>
                <a:cs typeface="Arial"/>
              </a:rPr>
              <a:t>Input Layer: Receives input data (generated data set)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dirty="0">
                <a:latin typeface="Arial"/>
                <a:cs typeface="Arial"/>
              </a:rPr>
              <a:t>Hidden Layers: Performs computations and extracts features from the input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dirty="0">
                <a:latin typeface="Arial"/>
                <a:cs typeface="Arial"/>
              </a:rPr>
              <a:t>Output Layer: Produces final output (deformation prediction)</a:t>
            </a:r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2 hidden layers </a:t>
            </a:r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200 neurons per layer </a:t>
            </a:r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ELU activation </a:t>
            </a:r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Adam Optimizer with learning rate 0.005</a:t>
            </a:r>
            <a:endParaRPr lang="en-US" dirty="0"/>
          </a:p>
          <a:p>
            <a:pPr marL="184150" indent="-171450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latin typeface="Arial"/>
                <a:cs typeface="Arial"/>
              </a:rPr>
              <a:t>Trained for 20,000 epochs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endParaRPr lang="en-US"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endParaRPr lang="en-US" sz="9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8FCE0-9CFC-D6FF-01E6-D609A794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75" y="1330479"/>
            <a:ext cx="1981200" cy="16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23987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9AB6-60D7-C045-475E-43A3F046C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F8CF157-B51D-0790-6519-828A870B8088}"/>
              </a:ext>
            </a:extLst>
          </p:cNvPr>
          <p:cNvSpPr/>
          <p:nvPr/>
        </p:nvSpPr>
        <p:spPr>
          <a:xfrm>
            <a:off x="0" y="0"/>
            <a:ext cx="4608195" cy="393065"/>
          </a:xfrm>
          <a:custGeom>
            <a:avLst/>
            <a:gdLst/>
            <a:ahLst/>
            <a:cxnLst/>
            <a:rect l="l" t="t" r="r" b="b"/>
            <a:pathLst>
              <a:path w="4608195" h="393065">
                <a:moveTo>
                  <a:pt x="4608004" y="0"/>
                </a:moveTo>
                <a:lnTo>
                  <a:pt x="0" y="0"/>
                </a:lnTo>
                <a:lnTo>
                  <a:pt x="0" y="393065"/>
                </a:lnTo>
                <a:lnTo>
                  <a:pt x="4608004" y="393065"/>
                </a:lnTo>
                <a:lnTo>
                  <a:pt x="4608004" y="0"/>
                </a:lnTo>
                <a:close/>
              </a:path>
            </a:pathLst>
          </a:custGeom>
          <a:solidFill>
            <a:srgbClr val="CC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61766A6-4B70-2312-6CEB-D12F4AAAEB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76" y="67142"/>
            <a:ext cx="3185160" cy="232756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-10" dirty="0"/>
              <a:t>Neural Network</a:t>
            </a:r>
            <a:endParaRPr spc="-1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0F28B3F-0C3A-50F1-698C-F153C44329CD}"/>
              </a:ext>
            </a:extLst>
          </p:cNvPr>
          <p:cNvSpPr txBox="1"/>
          <p:nvPr/>
        </p:nvSpPr>
        <p:spPr>
          <a:xfrm>
            <a:off x="95250" y="511175"/>
            <a:ext cx="4291965" cy="1015021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900" spc="-10">
                <a:latin typeface="Arial"/>
                <a:cs typeface="Arial"/>
              </a:rPr>
              <a:t>Data setup 100x106 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1 row for each realization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Columns 1-6 are realization input (material properties)</a:t>
            </a: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900" spc="-10">
                <a:latin typeface="Arial"/>
                <a:cs typeface="Arial"/>
              </a:rPr>
              <a:t>Last 100 Columns are realization output (positional data) 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endParaRPr lang="en-US" sz="900">
              <a:latin typeface="Arial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A467C2-F458-B8FB-2B44-B4E95B135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63673"/>
              </p:ext>
            </p:extLst>
          </p:nvPr>
        </p:nvGraphicFramePr>
        <p:xfrm>
          <a:off x="386713" y="1696331"/>
          <a:ext cx="3834762" cy="3543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127">
                  <a:extLst>
                    <a:ext uri="{9D8B030D-6E8A-4147-A177-3AD203B41FA5}">
                      <a16:colId xmlns:a16="http://schemas.microsoft.com/office/drawing/2014/main" val="2487733358"/>
                    </a:ext>
                  </a:extLst>
                </a:gridCol>
                <a:gridCol w="639127">
                  <a:extLst>
                    <a:ext uri="{9D8B030D-6E8A-4147-A177-3AD203B41FA5}">
                      <a16:colId xmlns:a16="http://schemas.microsoft.com/office/drawing/2014/main" val="3444598591"/>
                    </a:ext>
                  </a:extLst>
                </a:gridCol>
                <a:gridCol w="639127">
                  <a:extLst>
                    <a:ext uri="{9D8B030D-6E8A-4147-A177-3AD203B41FA5}">
                      <a16:colId xmlns:a16="http://schemas.microsoft.com/office/drawing/2014/main" val="3775092029"/>
                    </a:ext>
                  </a:extLst>
                </a:gridCol>
                <a:gridCol w="639127">
                  <a:extLst>
                    <a:ext uri="{9D8B030D-6E8A-4147-A177-3AD203B41FA5}">
                      <a16:colId xmlns:a16="http://schemas.microsoft.com/office/drawing/2014/main" val="1889874323"/>
                    </a:ext>
                  </a:extLst>
                </a:gridCol>
                <a:gridCol w="639127">
                  <a:extLst>
                    <a:ext uri="{9D8B030D-6E8A-4147-A177-3AD203B41FA5}">
                      <a16:colId xmlns:a16="http://schemas.microsoft.com/office/drawing/2014/main" val="3329516402"/>
                    </a:ext>
                  </a:extLst>
                </a:gridCol>
                <a:gridCol w="639127">
                  <a:extLst>
                    <a:ext uri="{9D8B030D-6E8A-4147-A177-3AD203B41FA5}">
                      <a16:colId xmlns:a16="http://schemas.microsoft.com/office/drawing/2014/main" val="3284257228"/>
                    </a:ext>
                  </a:extLst>
                </a:gridCol>
              </a:tblGrid>
              <a:tr h="3543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b="0" i="1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…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542"/>
                  </a:ext>
                </a:extLst>
              </a:tr>
            </a:tbl>
          </a:graphicData>
        </a:graphic>
      </p:graphicFrame>
      <p:sp>
        <p:nvSpPr>
          <p:cNvPr id="7" name="object 4">
            <a:extLst>
              <a:ext uri="{FF2B5EF4-FFF2-40B4-BE49-F238E27FC236}">
                <a16:creationId xmlns:a16="http://schemas.microsoft.com/office/drawing/2014/main" id="{4529EFFC-9E9D-4018-3DE0-4F4C4AB45D5E}"/>
              </a:ext>
            </a:extLst>
          </p:cNvPr>
          <p:cNvSpPr txBox="1"/>
          <p:nvPr/>
        </p:nvSpPr>
        <p:spPr>
          <a:xfrm>
            <a:off x="4407153" y="173423"/>
            <a:ext cx="6794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C6471-A151-51D1-3612-3E110749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54" y="1806932"/>
            <a:ext cx="261431" cy="134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3208EF-C7E8-54CE-A8BE-3ADC1CF7C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72" y="1783790"/>
            <a:ext cx="438495" cy="175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DBB1B-2C45-0758-24E2-4AC51C530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276" y="1783786"/>
            <a:ext cx="342377" cy="180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44761-98AC-C27B-E86D-40449BC40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757" y="1787631"/>
            <a:ext cx="521596" cy="1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92873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A5FECA03-4069-4F1D-AEDD-15B46C71A318}"/>
</file>

<file path=customXml/itemProps2.xml><?xml version="1.0" encoding="utf-8"?>
<ds:datastoreItem xmlns:ds="http://schemas.openxmlformats.org/officeDocument/2006/customXml" ds:itemID="{22E9A0CD-D1F0-431D-9970-D27F69C3E3D5}"/>
</file>

<file path=customXml/itemProps3.xml><?xml version="1.0" encoding="utf-8"?>
<ds:datastoreItem xmlns:ds="http://schemas.openxmlformats.org/officeDocument/2006/customXml" ds:itemID="{663FC13E-4213-4827-AAC0-876159A0F3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Custom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Artificial Intelligence and Machine Learning for Space Structures</vt:lpstr>
      <vt:lpstr>Motivation and Objectives </vt:lpstr>
      <vt:lpstr>Model Setup </vt:lpstr>
      <vt:lpstr>Material Assignment </vt:lpstr>
      <vt:lpstr>Impact Analysis</vt:lpstr>
      <vt:lpstr>Impact Analysis</vt:lpstr>
      <vt:lpstr>Material Uncertainty and Dataset Generation</vt:lpstr>
      <vt:lpstr>Neural Network </vt:lpstr>
      <vt:lpstr>Neural Network</vt:lpstr>
      <vt:lpstr>Neural Network Results</vt:lpstr>
      <vt:lpstr>Conclusions and Ongoing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Machine Learning Assisted Surrogate Models for Complex Space Structures-5pt</dc:title>
  <dc:creator>Grace Morris-10pt</dc:creator>
  <cp:lastModifiedBy>Regen Leigh Michon</cp:lastModifiedBy>
  <cp:revision>179</cp:revision>
  <dcterms:created xsi:type="dcterms:W3CDTF">2024-04-09T18:33:36Z</dcterms:created>
  <dcterms:modified xsi:type="dcterms:W3CDTF">2025-04-05T06:49:21Z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2024-04-09T00:00:00Z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2024-04-09T00:00:00Z</vt:filetime>
  </property>
  <property fmtid="{D5CDD505-2E9C-101B-9397-08002B2CF9AE}" pid="5" name="PTEX.Fullbanner">
    <vt:lpwstr>This is pdfTeX, Version 3.141592653-2.6-1.40.24 (TeX Live 2022) kpathsea version 6.3.4</vt:lpwstr>
  </property>
  <property fmtid="{D5CDD505-2E9C-101B-9397-08002B2CF9AE}" pid="6" name="Producer">
    <vt:lpwstr>3-Heights(TM) PDF Security Shell 4.8.25.2 (http://www.pdf-tools.com)</vt:lpwstr>
  </property>
  <property fmtid="{D5CDD505-2E9C-101B-9397-08002B2CF9AE}" pid="7" name="ContentTypeId">
    <vt:lpwstr>0x010100815E158B290FB04C85E3A58298661110</vt:lpwstr>
  </property>
</Properties>
</file>